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311" r:id="rId4"/>
    <p:sldId id="391" r:id="rId5"/>
    <p:sldId id="335" r:id="rId6"/>
    <p:sldId id="295" r:id="rId7"/>
    <p:sldId id="314" r:id="rId8"/>
    <p:sldId id="301" r:id="rId9"/>
    <p:sldId id="299" r:id="rId10"/>
    <p:sldId id="300" r:id="rId11"/>
    <p:sldId id="361" r:id="rId12"/>
    <p:sldId id="302" r:id="rId13"/>
    <p:sldId id="30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623E"/>
    <a:srgbClr val="EAB863"/>
    <a:srgbClr val="66A5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22" autoAdjust="0"/>
    <p:restoredTop sz="94660"/>
  </p:normalViewPr>
  <p:slideViewPr>
    <p:cSldViewPr snapToGrid="0">
      <p:cViewPr varScale="1">
        <p:scale>
          <a:sx n="78" d="100"/>
          <a:sy n="78" d="100"/>
        </p:scale>
        <p:origin x="2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4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D0600-68DC-4D06-8ECF-9BADC51B2A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D3E3B-25F9-4793-8AA1-A5CE6EB88A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95325" y="365125"/>
            <a:ext cx="1080135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5325" y="1465385"/>
            <a:ext cx="10801350" cy="4711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76730-2104-4007-A030-06B91F56AF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064A4-433E-4A27-8F8E-EF693318346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1000"/>
        </a:spcAft>
        <a:buFont typeface="Arial" panose="020B0604020202020204" pitchFamily="34" charset="0"/>
        <a:buChar char="•"/>
        <a:defRPr lang="zh-CN" altLang="en-US" sz="20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lang="zh-CN" altLang="en-US" sz="18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lang="zh-CN" altLang="en-US" sz="16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lang="zh-CN" altLang="en-US" sz="14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lang="zh-CN" altLang="en-US" sz="14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58833" y="4334044"/>
            <a:ext cx="547433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/>
              <a:t>LOCALCHOST</a:t>
            </a:r>
            <a:endParaRPr lang="en-US" altLang="zh-CN" sz="6000" b="1" dirty="0"/>
          </a:p>
        </p:txBody>
      </p:sp>
      <p:pic>
        <p:nvPicPr>
          <p:cNvPr id="2" name="Surkin - Tiger Rhythm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2991,000000"/>
                  <p14:fade out="150,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012723" y="-514350"/>
            <a:ext cx="406400" cy="406400"/>
          </a:xfrm>
          <a:prstGeom prst="rect">
            <a:avLst/>
          </a:prstGeom>
        </p:spPr>
      </p:pic>
      <p:pic>
        <p:nvPicPr>
          <p:cNvPr id="4" name="Изображение 3" descr="startup (5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130" y="843280"/>
            <a:ext cx="3253105" cy="3246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0"/>
    </mc:Choice>
    <mc:Fallback>
      <p:transition spd="slow" advTm="3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 descr="2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0045" y="281940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478790" y="281940"/>
            <a:ext cx="13779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 altLang="en-US" sz="2800">
                <a:solidFill>
                  <a:schemeClr val="tx1"/>
                </a:solidFill>
                <a:sym typeface="+mn-ea"/>
              </a:rPr>
              <a:t>Дизайн</a:t>
            </a:r>
            <a:endParaRPr lang="ru-RU" altLang="en-US" sz="2800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478790" y="1135380"/>
            <a:ext cx="34328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 altLang="en-US" sz="2800">
                <a:solidFill>
                  <a:schemeClr val="tx1"/>
                </a:solidFill>
                <a:sym typeface="+mn-ea"/>
              </a:rPr>
              <a:t>Масштабируемость</a:t>
            </a:r>
            <a:endParaRPr lang="ru-RU" altLang="en-US" sz="2800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331470" y="2390140"/>
            <a:ext cx="117836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ru-RU" altLang="en-US" sz="2400"/>
              <a:t>1</a:t>
            </a:r>
            <a:r>
              <a:rPr lang="en-US" altLang="en-US" sz="2400"/>
              <a:t>.</a:t>
            </a:r>
            <a:r>
              <a:rPr lang="ru-RU" altLang="en-US" sz="2400"/>
              <a:t>При уменьшении ширины экрана количество колонок может сокращаться </a:t>
            </a:r>
            <a:endParaRPr lang="ru-RU" altLang="en-US" sz="2400"/>
          </a:p>
          <a:p>
            <a:pPr algn="l"/>
            <a:r>
              <a:rPr lang="ru-RU" altLang="en-US" sz="2400"/>
              <a:t>2.При уменьшении ширины экрана менее важные блоки перемещаются вниз, </a:t>
            </a:r>
            <a:endParaRPr lang="ru-RU" altLang="en-US" sz="2400"/>
          </a:p>
          <a:p>
            <a:pPr algn="l"/>
            <a:r>
              <a:rPr lang="ru-RU" altLang="en-US" sz="2400"/>
              <a:t>упрощаются, сокращаются по площади или скрываются.</a:t>
            </a:r>
            <a:endParaRPr lang="ru-RU" altLang="en-US" sz="2400"/>
          </a:p>
          <a:p>
            <a:pPr algn="l"/>
            <a:r>
              <a:rPr lang="ru-RU" altLang="en-US" sz="2400"/>
              <a:t>3.При уменьшении ширины экрана мелкие важные элементы (call-to-action, </a:t>
            </a:r>
            <a:endParaRPr lang="ru-RU" altLang="en-US" sz="2400"/>
          </a:p>
          <a:p>
            <a:pPr algn="l"/>
            <a:r>
              <a:rPr lang="ru-RU" altLang="en-US" sz="2400"/>
              <a:t>функциональные иконки и т. п.) акцентируются.</a:t>
            </a:r>
            <a:endParaRPr lang="ru-RU" altLang="en-US" sz="2400"/>
          </a:p>
          <a:p>
            <a:pPr algn="l"/>
            <a:r>
              <a:rPr lang="ru-RU" altLang="en-US" sz="2400"/>
              <a:t>4.Для разрешений меньше минимального из указанных в таблице, должен </a:t>
            </a:r>
            <a:endParaRPr lang="ru-RU" altLang="en-US" sz="2400"/>
          </a:p>
          <a:p>
            <a:pPr algn="l"/>
            <a:r>
              <a:rPr lang="ru-RU" altLang="en-US" sz="2400"/>
              <a:t>применяться вариант с минимальным разрешением, при этом допускается полоса прокрутки или частично некорректное отображение элементов</a:t>
            </a:r>
            <a:endParaRPr lang="ru-RU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"/>
    </mc:Choice>
    <mc:Fallback>
      <p:transition spd="slow" advTm="5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 descr="2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0045" y="281940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360680" y="281940"/>
            <a:ext cx="45643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 sz="2800" dirty="0" smtClean="0">
                <a:solidFill>
                  <a:schemeClr val="tx1"/>
                </a:solidFill>
                <a:sym typeface="+mn-ea"/>
              </a:rPr>
              <a:t>Используемые технологии</a:t>
            </a:r>
            <a:endParaRPr lang="ru-RU" altLang="en-US" sz="2800" dirty="0" smtClean="0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916940" y="2321560"/>
            <a:ext cx="1035812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ym typeface="+mn-ea"/>
              </a:rPr>
              <a:t>Язык гипертекстовой разметки </a:t>
            </a:r>
            <a:r>
              <a:rPr lang="en-US" sz="2400" dirty="0" smtClean="0">
                <a:sym typeface="+mn-ea"/>
              </a:rPr>
              <a:t>html </a:t>
            </a:r>
            <a:r>
              <a:rPr lang="ru-RU" sz="2400" dirty="0" smtClean="0">
                <a:sym typeface="+mn-ea"/>
              </a:rPr>
              <a:t> и каскадные таблицы стилей </a:t>
            </a:r>
            <a:r>
              <a:rPr lang="en-US" sz="2400" dirty="0" err="1" smtClean="0">
                <a:sym typeface="+mn-ea"/>
              </a:rPr>
              <a:t>css</a:t>
            </a:r>
            <a:endParaRPr lang="ru-RU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ym typeface="+mn-ea"/>
              </a:rPr>
              <a:t>Языки программирования </a:t>
            </a:r>
            <a:r>
              <a:rPr lang="en-US" sz="2400" dirty="0" err="1" smtClean="0">
                <a:sym typeface="+mn-ea"/>
              </a:rPr>
              <a:t>javascript</a:t>
            </a:r>
            <a:r>
              <a:rPr lang="ru-RU" sz="2400" dirty="0" smtClean="0">
                <a:sym typeface="+mn-ea"/>
              </a:rPr>
              <a:t> и</a:t>
            </a:r>
            <a:r>
              <a:rPr lang="en-US" sz="2400" dirty="0" smtClean="0">
                <a:sym typeface="+mn-ea"/>
              </a:rPr>
              <a:t> </a:t>
            </a:r>
            <a:r>
              <a:rPr lang="en-US" sz="2400" dirty="0" err="1" smtClean="0">
                <a:sym typeface="+mn-ea"/>
              </a:rPr>
              <a:t>php</a:t>
            </a:r>
            <a:endParaRPr lang="ru-RU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ym typeface="+mn-ea"/>
              </a:rPr>
              <a:t>Графический редактор</a:t>
            </a:r>
            <a:endParaRPr lang="ru-RU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ym typeface="+mn-ea"/>
              </a:rPr>
              <a:t>Текстовый редактор «Блокнот»</a:t>
            </a:r>
            <a:endParaRPr lang="ru-RU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ym typeface="+mn-ea"/>
              </a:rPr>
              <a:t>Программа построения </a:t>
            </a:r>
            <a:r>
              <a:rPr lang="en-US" sz="2400" dirty="0" err="1" smtClean="0">
                <a:sym typeface="+mn-ea"/>
              </a:rPr>
              <a:t>uml</a:t>
            </a:r>
            <a:r>
              <a:rPr lang="ru-RU" sz="2400" dirty="0" smtClean="0">
                <a:sym typeface="+mn-ea"/>
              </a:rPr>
              <a:t>-диаграмм </a:t>
            </a:r>
            <a:r>
              <a:rPr lang="en-US" sz="2400" dirty="0" err="1" smtClean="0">
                <a:sym typeface="+mn-ea"/>
              </a:rPr>
              <a:t>RationalRose</a:t>
            </a:r>
            <a:endParaRPr lang="ru-RU" dirty="0" smtClean="0"/>
          </a:p>
          <a:p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"/>
    </mc:Choice>
    <mc:Fallback>
      <p:transition spd="slow" advTm="1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овое поле 3"/>
          <p:cNvSpPr txBox="1"/>
          <p:nvPr/>
        </p:nvSpPr>
        <p:spPr>
          <a:xfrm>
            <a:off x="1349375" y="3145790"/>
            <a:ext cx="21659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 dirty="0" err="1">
                <a:effectLst/>
                <a:sym typeface="+mn-ea"/>
              </a:rPr>
              <a:t>Барковский</a:t>
            </a:r>
            <a:r>
              <a:rPr lang="ru-RU" dirty="0">
                <a:effectLst/>
                <a:sym typeface="+mn-ea"/>
              </a:rPr>
              <a:t> Вадим</a:t>
            </a:r>
            <a:endParaRPr lang="ru-RU" altLang="en-US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4856480" y="3145790"/>
            <a:ext cx="24796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>
                <a:effectLst/>
                <a:sym typeface="+mn-ea"/>
              </a:rPr>
              <a:t>Антихович Екатерина</a:t>
            </a:r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8682990" y="3145790"/>
            <a:ext cx="23450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ru-RU">
                <a:effectLst/>
                <a:sym typeface="+mn-ea"/>
              </a:rPr>
              <a:t>Шахлевич Вероника</a:t>
            </a:r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"/>
    </mc:Choice>
    <mc:Fallback>
      <p:transition spd="slow" advTm="1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 descr="2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0045" y="281940"/>
            <a:ext cx="1362710" cy="85344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374015" y="281940"/>
            <a:ext cx="36741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800"/>
              <a:t>Цель создания сайта</a:t>
            </a:r>
            <a:endParaRPr lang="ru-RU" altLang="en-US" sz="2800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865505" y="2521585"/>
            <a:ext cx="10560050" cy="2676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/>
              <a:t>Продажа образовательных услуг;</a:t>
            </a:r>
            <a:endParaRPr lang="ru-RU" altLang="en-US" sz="2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>
                <a:sym typeface="+mn-ea"/>
              </a:rPr>
              <a:t>Максимально упростить заказ для пользователя;</a:t>
            </a:r>
            <a:endParaRPr lang="ru-RU" altLang="en-US" sz="2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/>
              <a:t>Привлечение и удержание клиентов;</a:t>
            </a:r>
            <a:endParaRPr lang="ru-RU" altLang="en-US" sz="2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/>
              <a:t>Реализовать оперативную обратную связь с клиентом;</a:t>
            </a:r>
            <a:endParaRPr lang="ru-RU" altLang="en-US" sz="2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/>
              <a:t>Автоматизация процессов взаимодействия с клиентом;</a:t>
            </a:r>
            <a:endParaRPr lang="ru-RU" altLang="en-US" sz="2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altLang="en-US" sz="2800"/>
              <a:t>Повышение лояльности аудитории, узнаваемости компании;</a:t>
            </a:r>
            <a:endParaRPr lang="ru-RU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"/>
    </mc:Choice>
    <mc:Fallback>
      <p:transition spd="slow" advTm="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е поле 2"/>
          <p:cNvSpPr txBox="1"/>
          <p:nvPr/>
        </p:nvSpPr>
        <p:spPr>
          <a:xfrm>
            <a:off x="283210" y="252095"/>
            <a:ext cx="51593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ym typeface="+mn-ea"/>
              </a:rPr>
              <a:t>Интерфейс и взаимодействие</a:t>
            </a:r>
            <a:endParaRPr lang="ru-RU" altLang="en-US" sz="2800">
              <a:sym typeface="+mn-ea"/>
            </a:endParaRPr>
          </a:p>
        </p:txBody>
      </p:sp>
      <p:pic>
        <p:nvPicPr>
          <p:cNvPr id="6" name="Изображение 5" descr="1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745" y="252095"/>
            <a:ext cx="1362710" cy="853440"/>
          </a:xfrm>
          <a:prstGeom prst="rect">
            <a:avLst/>
          </a:prstGeom>
        </p:spPr>
      </p:pic>
      <p:pic>
        <p:nvPicPr>
          <p:cNvPr id="9" name="Изображение 8" descr="Безымянный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710" y="1043940"/>
            <a:ext cx="7688580" cy="5688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00"/>
    </mc:Choice>
    <mc:Fallback>
      <p:transition advTm="4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 descr="1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745" y="252095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57175" y="252095"/>
            <a:ext cx="51593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ym typeface="+mn-ea"/>
              </a:rPr>
              <a:t>Интерфейс и взаимодействие</a:t>
            </a:r>
            <a:endParaRPr lang="ru-RU" altLang="en-US" sz="2800">
              <a:sym typeface="+mn-ea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610235" y="1437005"/>
            <a:ext cx="109715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Любой пользователь может зайти на сайт и посмотреть информацию о курсах и их стоимости;</a:t>
            </a:r>
            <a:endParaRPr lang="ru-RU" dirty="0"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Для того, чтобы записаться на курс, пользователь должен:</a:t>
            </a:r>
            <a:endParaRPr lang="ru-RU" dirty="0"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ru-RU" dirty="0">
                <a:sym typeface="+mn-ea"/>
              </a:rPr>
              <a:t>Заполнить форму выбранного курса (имя, адрес </a:t>
            </a:r>
            <a:r>
              <a:rPr lang="ru-RU" dirty="0" err="1">
                <a:sym typeface="+mn-ea"/>
              </a:rPr>
              <a:t>эл.почты</a:t>
            </a:r>
            <a:r>
              <a:rPr lang="ru-RU" dirty="0">
                <a:sym typeface="+mn-ea"/>
              </a:rPr>
              <a:t>);</a:t>
            </a:r>
            <a:endParaRPr lang="ru-RU" dirty="0"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ru-RU" dirty="0">
                <a:sym typeface="+mn-ea"/>
              </a:rPr>
              <a:t>Подтвердить электронную почту;</a:t>
            </a:r>
            <a:endParaRPr lang="ru-RU" dirty="0"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ru-RU" dirty="0">
                <a:sym typeface="+mn-ea"/>
              </a:rPr>
              <a:t>В случае, если письмо не пришло, форму нужно заполнить повторно.</a:t>
            </a:r>
            <a:r>
              <a:rPr lang="ru-RU" i="1" dirty="0">
                <a:sym typeface="+mn-ea"/>
              </a:rPr>
              <a:t> </a:t>
            </a:r>
            <a:endParaRPr lang="ru-RU" i="1" dirty="0">
              <a:sym typeface="+mn-ea"/>
            </a:endParaRPr>
          </a:p>
          <a:p>
            <a:pPr lvl="1" indent="0" algn="l">
              <a:buFont typeface="+mj-lt"/>
              <a:buNone/>
            </a:pPr>
            <a:r>
              <a:rPr lang="ru-RU" i="1" dirty="0">
                <a:sym typeface="+mn-ea"/>
              </a:rPr>
              <a:t>Возможная ошибка – указан неправильный адрес почты</a:t>
            </a:r>
            <a:r>
              <a:rPr lang="en-US" altLang="ru-RU" i="1" dirty="0">
                <a:sym typeface="+mn-ea"/>
              </a:rPr>
              <a:t>;</a:t>
            </a:r>
            <a:endParaRPr lang="ru-RU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После чего пользователю должно прийти письмо с подробной информацией, предложены </a:t>
            </a:r>
            <a:endParaRPr lang="ru-RU" dirty="0">
              <a:sym typeface="+mn-ea"/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ru-RU" dirty="0">
                <a:sym typeface="+mn-ea"/>
              </a:rPr>
              <a:t>бонусы, скидки и различные варианты внесения оплаты за курсы. </a:t>
            </a:r>
            <a:endParaRPr lang="ru-RU" dirty="0">
              <a:sym typeface="+mn-ea"/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ru-RU" i="1" dirty="0">
                <a:sym typeface="+mn-ea"/>
              </a:rPr>
              <a:t>Пользователь имеет право не отвечать на письмо</a:t>
            </a:r>
            <a:r>
              <a:rPr lang="en-US" altLang="ru-RU" i="1" dirty="0">
                <a:sym typeface="+mn-ea"/>
              </a:rPr>
              <a:t>;</a:t>
            </a:r>
            <a:endParaRPr lang="ru-RU" dirty="0">
              <a:sym typeface="+mn-ea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После подтверждения </a:t>
            </a:r>
            <a:r>
              <a:rPr lang="ru-RU" dirty="0" err="1">
                <a:sym typeface="+mn-ea"/>
              </a:rPr>
              <a:t>эл.почты</a:t>
            </a:r>
            <a:r>
              <a:rPr lang="ru-RU" dirty="0">
                <a:sym typeface="+mn-ea"/>
              </a:rPr>
              <a:t> пользователь считается зарегистрированным и автоматически </a:t>
            </a:r>
            <a:endParaRPr lang="ru-RU" dirty="0">
              <a:sym typeface="+mn-ea"/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ru-RU" dirty="0">
                <a:sym typeface="+mn-ea"/>
              </a:rPr>
              <a:t>подписывается на рассылку от которой в любое время может отписаться</a:t>
            </a:r>
            <a:r>
              <a:rPr lang="en-US" altLang="ru-RU" dirty="0">
                <a:sym typeface="+mn-ea"/>
              </a:rPr>
              <a:t>;</a:t>
            </a:r>
            <a:endParaRPr lang="ru-RU" dirty="0">
              <a:sym typeface="+mn-ea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Пользователь выбирает способ и условия оплаты курса и совершает платеж</a:t>
            </a:r>
            <a:r>
              <a:rPr lang="en-US" dirty="0">
                <a:sym typeface="+mn-ea"/>
              </a:rPr>
              <a:t>;</a:t>
            </a:r>
            <a:endParaRPr lang="en-US" dirty="0">
              <a:sym typeface="+mn-ea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Администратор зачисляет пользователя на выбранный курс и открывает доступ к курсу и </a:t>
            </a:r>
            <a:endParaRPr lang="ru-RU" dirty="0">
              <a:sym typeface="+mn-ea"/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ru-RU" dirty="0">
                <a:sym typeface="+mn-ea"/>
              </a:rPr>
              <a:t>учебному кабинету, присвоив ему номер</a:t>
            </a:r>
            <a:r>
              <a:rPr lang="en-US" altLang="ru-RU" dirty="0">
                <a:sym typeface="+mn-ea"/>
              </a:rPr>
              <a:t>;</a:t>
            </a:r>
            <a:endParaRPr lang="en-US" altLang="ru-RU" dirty="0">
              <a:sym typeface="+mn-ea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ru-RU" dirty="0">
                <a:sym typeface="+mn-ea"/>
              </a:rPr>
              <a:t>Если доступ не открывается, пользователь пишет в службу поддержки, ссылка на которую </a:t>
            </a:r>
            <a:endParaRPr lang="ru-RU" dirty="0">
              <a:sym typeface="+mn-ea"/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ru-RU" dirty="0">
                <a:sym typeface="+mn-ea"/>
              </a:rPr>
              <a:t>находится в письме</a:t>
            </a:r>
            <a:r>
              <a:rPr lang="en-US" altLang="ru-RU" dirty="0">
                <a:sym typeface="+mn-ea"/>
              </a:rPr>
              <a:t>;</a:t>
            </a:r>
            <a:endParaRPr lang="en-US" altLang="ru-RU" dirty="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00"/>
    </mc:Choice>
    <mc:Fallback>
      <p:transition advTm="6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 descr="1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745" y="252095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69875" y="252095"/>
            <a:ext cx="51593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ym typeface="+mn-ea"/>
              </a:rPr>
              <a:t>Интерфейс и взаимодействие</a:t>
            </a:r>
            <a:endParaRPr lang="ru-RU" altLang="en-US" sz="2800">
              <a:sym typeface="+mn-ea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490980" y="2208530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921250" y="2208530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8348980" y="2207895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8348980" y="3293745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8348980" y="4398645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8348980" y="5497195"/>
            <a:ext cx="2350135" cy="8604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1584325" y="2454910"/>
            <a:ext cx="216408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ru-RU" altLang="ru-RU">
                <a:ln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Главная страница;</a:t>
            </a:r>
            <a:endParaRPr lang="ru-RU" altLang="ru-RU">
              <a:ln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5172710" y="2454275"/>
            <a:ext cx="18459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Каталог курсов;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8940165" y="2453640"/>
            <a:ext cx="11677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Курс №1;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8940165" y="3539490"/>
            <a:ext cx="11677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Курс №2;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8940165" y="4644390"/>
            <a:ext cx="11677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Курс №3;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8940165" y="5742940"/>
            <a:ext cx="12312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Курс №...;</a:t>
            </a:r>
            <a:endParaRPr lang="ru-RU" altLang="en-US">
              <a:solidFill>
                <a:schemeClr val="bg1"/>
              </a:solidFill>
            </a:endParaRPr>
          </a:p>
        </p:txBody>
      </p:sp>
      <p:cxnSp>
        <p:nvCxnSpPr>
          <p:cNvPr id="17" name="Прямая со стрелкой 16"/>
          <p:cNvCxnSpPr>
            <a:stCxn id="4" idx="3"/>
            <a:endCxn id="5" idx="1"/>
          </p:cNvCxnSpPr>
          <p:nvPr/>
        </p:nvCxnSpPr>
        <p:spPr>
          <a:xfrm>
            <a:off x="3841115" y="2639060"/>
            <a:ext cx="1080135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5" idx="3"/>
            <a:endCxn id="7" idx="1"/>
          </p:cNvCxnSpPr>
          <p:nvPr/>
        </p:nvCxnSpPr>
        <p:spPr>
          <a:xfrm flipV="1">
            <a:off x="7271385" y="2638425"/>
            <a:ext cx="1077595" cy="63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Прямое соединение 18"/>
          <p:cNvCxnSpPr>
            <a:stCxn id="7" idx="2"/>
            <a:endCxn id="8" idx="0"/>
          </p:cNvCxnSpPr>
          <p:nvPr/>
        </p:nvCxnSpPr>
        <p:spPr>
          <a:xfrm>
            <a:off x="9524365" y="3068320"/>
            <a:ext cx="0" cy="22542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Прямое соединение 19"/>
          <p:cNvCxnSpPr>
            <a:stCxn id="8" idx="2"/>
            <a:endCxn id="9" idx="0"/>
          </p:cNvCxnSpPr>
          <p:nvPr/>
        </p:nvCxnSpPr>
        <p:spPr>
          <a:xfrm>
            <a:off x="9524365" y="4154170"/>
            <a:ext cx="0" cy="24447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ое соединение 20"/>
          <p:cNvCxnSpPr>
            <a:stCxn id="9" idx="2"/>
            <a:endCxn id="10" idx="0"/>
          </p:cNvCxnSpPr>
          <p:nvPr/>
        </p:nvCxnSpPr>
        <p:spPr>
          <a:xfrm>
            <a:off x="9524365" y="5259070"/>
            <a:ext cx="0" cy="23812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Текстовое поле 21"/>
          <p:cNvSpPr txBox="1"/>
          <p:nvPr/>
        </p:nvSpPr>
        <p:spPr>
          <a:xfrm>
            <a:off x="269875" y="1105535"/>
            <a:ext cx="2160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800"/>
              <a:t>Карта сайта</a:t>
            </a:r>
            <a:endParaRPr lang="ru-RU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"/>
    </mc:Choice>
    <mc:Fallback>
      <p:transition spd="slow" advTm="5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 descr="1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745" y="252095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83210" y="252095"/>
            <a:ext cx="51593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ym typeface="+mn-ea"/>
              </a:rPr>
              <a:t>Интерфейс и взаимодействие</a:t>
            </a:r>
            <a:endParaRPr lang="ru-RU" altLang="en-US" sz="2800"/>
          </a:p>
        </p:txBody>
      </p:sp>
      <p:sp>
        <p:nvSpPr>
          <p:cNvPr id="4" name="Прямоугольник с одним скругленным углом 3"/>
          <p:cNvSpPr/>
          <p:nvPr/>
        </p:nvSpPr>
        <p:spPr>
          <a:xfrm>
            <a:off x="2711450" y="2484755"/>
            <a:ext cx="1605280" cy="1887855"/>
          </a:xfrm>
          <a:prstGeom prst="round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5" name="Прямоугольник с одним скругленным углом 4"/>
          <p:cNvSpPr/>
          <p:nvPr/>
        </p:nvSpPr>
        <p:spPr>
          <a:xfrm>
            <a:off x="5293360" y="2484755"/>
            <a:ext cx="1605280" cy="1887855"/>
          </a:xfrm>
          <a:prstGeom prst="round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7" name="Прямоугольник с одним скругленным углом 6"/>
          <p:cNvSpPr/>
          <p:nvPr/>
        </p:nvSpPr>
        <p:spPr>
          <a:xfrm>
            <a:off x="7938135" y="2485390"/>
            <a:ext cx="1605280" cy="1887855"/>
          </a:xfrm>
          <a:prstGeom prst="round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2929890" y="3105785"/>
            <a:ext cx="11677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ru-RU" altLang="en-US"/>
              <a:t>Гланая</a:t>
            </a:r>
            <a:endParaRPr lang="ru-RU" altLang="en-US"/>
          </a:p>
          <a:p>
            <a:pPr algn="ctr"/>
            <a:r>
              <a:rPr lang="ru-RU" altLang="en-US"/>
              <a:t>страница</a:t>
            </a:r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5589905" y="3105785"/>
            <a:ext cx="101282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ru-RU" altLang="en-US"/>
              <a:t>Каталог</a:t>
            </a:r>
            <a:endParaRPr lang="ru-RU" altLang="en-US"/>
          </a:p>
          <a:p>
            <a:pPr algn="ctr"/>
            <a:r>
              <a:rPr lang="ru-RU" altLang="en-US"/>
              <a:t>курсов</a:t>
            </a:r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7938135" y="2968625"/>
            <a:ext cx="16059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/>
              <a:t>Форма</a:t>
            </a:r>
            <a:endParaRPr lang="ru-RU" altLang="en-US"/>
          </a:p>
          <a:p>
            <a:pPr algn="ctr"/>
            <a:r>
              <a:rPr lang="ru-RU" altLang="en-US"/>
              <a:t>для</a:t>
            </a:r>
            <a:endParaRPr lang="ru-RU" altLang="en-US"/>
          </a:p>
          <a:p>
            <a:pPr algn="ctr"/>
            <a:r>
              <a:rPr lang="ru-RU" altLang="en-US"/>
              <a:t>регистрации</a:t>
            </a:r>
            <a:endParaRPr lang="ru-RU" altLang="en-US"/>
          </a:p>
        </p:txBody>
      </p:sp>
      <p:cxnSp>
        <p:nvCxnSpPr>
          <p:cNvPr id="11" name="Прямая со стрелкой 10"/>
          <p:cNvCxnSpPr>
            <a:stCxn id="4" idx="3"/>
            <a:endCxn id="5" idx="1"/>
          </p:cNvCxnSpPr>
          <p:nvPr/>
        </p:nvCxnSpPr>
        <p:spPr>
          <a:xfrm>
            <a:off x="4316730" y="3429000"/>
            <a:ext cx="976630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5" idx="3"/>
            <a:endCxn id="10" idx="1"/>
          </p:cNvCxnSpPr>
          <p:nvPr/>
        </p:nvCxnSpPr>
        <p:spPr>
          <a:xfrm>
            <a:off x="6898640" y="3429000"/>
            <a:ext cx="1039495" cy="63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Прямое соединение 13"/>
          <p:cNvCxnSpPr>
            <a:stCxn id="4" idx="2"/>
          </p:cNvCxnSpPr>
          <p:nvPr/>
        </p:nvCxnSpPr>
        <p:spPr>
          <a:xfrm flipH="1">
            <a:off x="3507740" y="4372610"/>
            <a:ext cx="6350" cy="87312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Прямое соединение 14"/>
          <p:cNvCxnSpPr/>
          <p:nvPr/>
        </p:nvCxnSpPr>
        <p:spPr>
          <a:xfrm flipV="1">
            <a:off x="3507740" y="5233035"/>
            <a:ext cx="5213985" cy="2603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endCxn id="7" idx="2"/>
          </p:cNvCxnSpPr>
          <p:nvPr/>
        </p:nvCxnSpPr>
        <p:spPr>
          <a:xfrm flipV="1">
            <a:off x="8735060" y="4373245"/>
            <a:ext cx="5715" cy="89916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Текстовое поле 16"/>
          <p:cNvSpPr txBox="1"/>
          <p:nvPr/>
        </p:nvSpPr>
        <p:spPr>
          <a:xfrm>
            <a:off x="283210" y="1105535"/>
            <a:ext cx="2895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800"/>
              <a:t>Структура сайта</a:t>
            </a:r>
            <a:endParaRPr lang="ru-RU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"/>
    </mc:Choice>
    <mc:Fallback>
      <p:transition spd="slow" advTm="5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 descr="1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745" y="252095"/>
            <a:ext cx="1362710" cy="8534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642620" y="252095"/>
            <a:ext cx="53930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solidFill>
                  <a:schemeClr val="bg1"/>
                </a:solidFill>
                <a:sym typeface="+mn-ea"/>
              </a:rPr>
              <a:t>Интерфейс и взаимодействие</a:t>
            </a:r>
            <a:endParaRPr lang="ru-RU" altLang="en-US" sz="2800">
              <a:solidFill>
                <a:schemeClr val="bg1"/>
              </a:solidFill>
            </a:endParaRPr>
          </a:p>
          <a:p>
            <a:endParaRPr lang="ru-RU" altLang="en-US" sz="2800">
              <a:solidFill>
                <a:schemeClr val="bg1"/>
              </a:solidFill>
            </a:endParaRPr>
          </a:p>
        </p:txBody>
      </p:sp>
      <p:pic>
        <p:nvPicPr>
          <p:cNvPr id="4" name="Изображение 3" descr="Безымянный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80" y="1105535"/>
            <a:ext cx="3716655" cy="534670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2077085" y="1035050"/>
            <a:ext cx="21297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Панель навигации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2284095" y="3738880"/>
            <a:ext cx="21101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ru-RU">
                <a:solidFill>
                  <a:schemeClr val="bg1"/>
                </a:solidFill>
              </a:rPr>
              <a:t>Основной контент</a:t>
            </a:r>
            <a:endParaRPr lang="ru-RU" altLang="ru-RU">
              <a:solidFill>
                <a:schemeClr val="bg1"/>
              </a:solidFill>
            </a:endParaRPr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2444750" y="5410200"/>
            <a:ext cx="2282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Форма регистрации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3542030" y="5945505"/>
            <a:ext cx="1065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Подвал</a:t>
            </a:r>
            <a:endParaRPr lang="ru-RU" altLang="en-US">
              <a:solidFill>
                <a:schemeClr val="bg1"/>
              </a:solidFill>
            </a:endParaRPr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3366770" y="1712595"/>
            <a:ext cx="8401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>
                <a:solidFill>
                  <a:schemeClr val="bg1"/>
                </a:solidFill>
              </a:rPr>
              <a:t>Банер</a:t>
            </a:r>
            <a:endParaRPr lang="ru-RU" altLang="en-US">
              <a:solidFill>
                <a:schemeClr val="bg1"/>
              </a:solidFill>
            </a:endParaRPr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4329430" y="1219200"/>
            <a:ext cx="1939290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Левая фигурная скобка 14"/>
          <p:cNvSpPr/>
          <p:nvPr/>
        </p:nvSpPr>
        <p:spPr>
          <a:xfrm>
            <a:off x="4728210" y="2670810"/>
            <a:ext cx="1463040" cy="2504440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6" name="Левая фигурная скобка 15"/>
          <p:cNvSpPr/>
          <p:nvPr/>
        </p:nvSpPr>
        <p:spPr>
          <a:xfrm>
            <a:off x="4727575" y="1289685"/>
            <a:ext cx="1502410" cy="1214120"/>
          </a:xfrm>
          <a:prstGeom prst="leftBrace">
            <a:avLst>
              <a:gd name="adj1" fmla="val 8333"/>
              <a:gd name="adj2" fmla="val 49424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ru-RU" altLang="en-US"/>
          </a:p>
        </p:txBody>
      </p:sp>
      <p:cxnSp>
        <p:nvCxnSpPr>
          <p:cNvPr id="17" name="Прямая со стрелкой 16"/>
          <p:cNvCxnSpPr>
            <a:stCxn id="9" idx="3"/>
          </p:cNvCxnSpPr>
          <p:nvPr/>
        </p:nvCxnSpPr>
        <p:spPr>
          <a:xfrm>
            <a:off x="4727575" y="5594350"/>
            <a:ext cx="1527810" cy="1714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stCxn id="10" idx="3"/>
          </p:cNvCxnSpPr>
          <p:nvPr/>
        </p:nvCxnSpPr>
        <p:spPr>
          <a:xfrm>
            <a:off x="4607560" y="6129655"/>
            <a:ext cx="1622425" cy="2159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е поле 2"/>
          <p:cNvSpPr txBox="1"/>
          <p:nvPr/>
        </p:nvSpPr>
        <p:spPr>
          <a:xfrm>
            <a:off x="321945" y="252095"/>
            <a:ext cx="137795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olidFill>
                  <a:schemeClr val="bg1"/>
                </a:solidFill>
                <a:sym typeface="+mn-ea"/>
              </a:rPr>
              <a:t>Дизайн</a:t>
            </a:r>
            <a:endParaRPr lang="ru-RU" altLang="en-US" sz="28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280670" y="2043430"/>
            <a:ext cx="11511915" cy="41541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bg1"/>
                </a:solidFill>
              </a:rPr>
              <a:t>Базовый стилевой макет должен быть разработан с шириной 960 px </a:t>
            </a:r>
            <a:endParaRPr lang="ru-RU" altLang="en-US" sz="2400">
              <a:solidFill>
                <a:schemeClr val="bg1"/>
              </a:solidFill>
            </a:endParaRPr>
          </a:p>
          <a:p>
            <a:pPr algn="l"/>
            <a:r>
              <a:rPr lang="ru-RU" altLang="en-US" sz="2400">
                <a:solidFill>
                  <a:schemeClr val="bg1"/>
                </a:solidFill>
              </a:rPr>
              <a:t>(для отображения на экранах с шириной 1024 px);</a:t>
            </a:r>
            <a:endParaRPr lang="ru-RU" altLang="en-US" sz="2400">
              <a:solidFill>
                <a:schemeClr val="bg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bg1"/>
                </a:solidFill>
              </a:rPr>
              <a:t>Общий стиль дизайна: минимализм;</a:t>
            </a:r>
            <a:endParaRPr lang="ru-RU" altLang="en-US" sz="2400">
              <a:solidFill>
                <a:schemeClr val="bg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bg1"/>
                </a:solidFill>
              </a:rPr>
              <a:t>Адаптация под дисплеи высокой плотности (Retina)</a:t>
            </a:r>
            <a:endParaRPr lang="ru-RU" altLang="en-US" sz="2400">
              <a:solidFill>
                <a:schemeClr val="bg1"/>
              </a:solidFill>
            </a:endParaRPr>
          </a:p>
          <a:p>
            <a:pPr algn="l"/>
            <a:r>
              <a:rPr lang="ru-RU" altLang="en-US" sz="2400">
                <a:solidFill>
                  <a:schemeClr val="bg1"/>
                </a:solidFill>
              </a:rPr>
              <a:t>Использование векторной графики для мелкой графики (пиктограмм и иконок), </a:t>
            </a:r>
            <a:endParaRPr lang="ru-RU" altLang="en-US" sz="2400">
              <a:solidFill>
                <a:schemeClr val="bg1"/>
              </a:solidFill>
            </a:endParaRPr>
          </a:p>
          <a:p>
            <a:pPr algn="l"/>
            <a:r>
              <a:rPr lang="ru-RU" altLang="en-US" sz="2400">
                <a:solidFill>
                  <a:schemeClr val="bg1"/>
                </a:solidFill>
              </a:rPr>
              <a:t>подготовка двойных размеров для фотографических изображений </a:t>
            </a:r>
            <a:endParaRPr lang="ru-RU" altLang="en-US" sz="2400">
              <a:solidFill>
                <a:schemeClr val="bg1"/>
              </a:solidFill>
            </a:endParaRPr>
          </a:p>
          <a:p>
            <a:pPr algn="l"/>
            <a:r>
              <a:rPr lang="ru-RU" altLang="en-US" sz="2400">
                <a:solidFill>
                  <a:schemeClr val="bg1"/>
                </a:solidFill>
              </a:rPr>
              <a:t>(баннеров, анонсов, фотографий людей и объектов).</a:t>
            </a:r>
            <a:endParaRPr lang="ru-RU" altLang="en-US" sz="240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bg1"/>
                </a:solidFill>
              </a:rPr>
              <a:t>Подключение расширенного набора шрифтов.</a:t>
            </a:r>
            <a:endParaRPr lang="ru-RU" altLang="en-US" sz="2400">
              <a:solidFill>
                <a:schemeClr val="bg1"/>
              </a:solidFill>
            </a:endParaRPr>
          </a:p>
          <a:p>
            <a:pPr algn="l"/>
            <a:r>
              <a:rPr lang="ru-RU" altLang="en-US" sz="2400">
                <a:solidFill>
                  <a:schemeClr val="bg1"/>
                </a:solidFill>
              </a:rPr>
              <a:t>Подключение сервиса Google Fonts, до 5 начертаний.</a:t>
            </a:r>
            <a:endParaRPr lang="ru-RU" altLang="en-US" sz="240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bg1"/>
                </a:solidFill>
              </a:rPr>
              <a:t>Верстка сайта  - адаптивная и кроссбраузерная, что означает корректное </a:t>
            </a:r>
            <a:endParaRPr lang="ru-RU" altLang="en-US" sz="2400">
              <a:solidFill>
                <a:schemeClr val="bg1"/>
              </a:solidFill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ru-RU" altLang="en-US" sz="2400">
                <a:solidFill>
                  <a:schemeClr val="bg1"/>
                </a:solidFill>
              </a:rPr>
              <a:t>отображение сайта на мониторах с разрешением от 1024x768 пикселей</a:t>
            </a:r>
            <a:r>
              <a:rPr lang="en-US" altLang="ru-RU" sz="2400">
                <a:solidFill>
                  <a:schemeClr val="bg1"/>
                </a:solidFill>
              </a:rPr>
              <a:t>.</a:t>
            </a:r>
            <a:endParaRPr lang="en-US" altLang="ru-RU" sz="2400">
              <a:solidFill>
                <a:schemeClr val="bg1"/>
              </a:solidFill>
            </a:endParaRPr>
          </a:p>
        </p:txBody>
      </p:sp>
      <p:pic>
        <p:nvPicPr>
          <p:cNvPr id="7" name="Изображение 6" descr="2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0045" y="281940"/>
            <a:ext cx="1362710" cy="85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е поле 2"/>
          <p:cNvSpPr txBox="1"/>
          <p:nvPr/>
        </p:nvSpPr>
        <p:spPr>
          <a:xfrm>
            <a:off x="360680" y="252095"/>
            <a:ext cx="137795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ru-RU" altLang="en-US" sz="2800">
                <a:solidFill>
                  <a:schemeClr val="bg1"/>
                </a:solidFill>
              </a:rPr>
              <a:t>Дизайн</a:t>
            </a:r>
            <a:endParaRPr lang="ru-RU" altLang="en-US" sz="2800">
              <a:solidFill>
                <a:schemeClr val="bg1"/>
              </a:solidFill>
            </a:endParaRPr>
          </a:p>
        </p:txBody>
      </p:sp>
      <p:sp>
        <p:nvSpPr>
          <p:cNvPr id="100" name="Текстовое поле 99"/>
          <p:cNvSpPr txBox="1"/>
          <p:nvPr/>
        </p:nvSpPr>
        <p:spPr>
          <a:xfrm>
            <a:off x="3556000" y="-11002962"/>
            <a:ext cx="5080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365760" indent="-365760"/>
            <a:r>
              <a:rPr lang="en-US" b="1">
                <a:solidFill>
                  <a:srgbClr val="4F81BD"/>
                </a:solidFill>
                <a:latin typeface="Cambria" panose="02040503050406030204" charset="0"/>
                <a:cs typeface="Arial Unicode MS" charset="0"/>
              </a:rPr>
              <a:t>Масштабируемость</a:t>
            </a:r>
            <a:r>
              <a:rPr lang="en-US" b="0">
                <a:latin typeface="Arial" panose="020B0604020202020204" pitchFamily="34" charset="0"/>
                <a:cs typeface="Times New Roman" panose="02020603050405020304" charset="0"/>
              </a:rPr>
              <a:t> 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360680" y="1105535"/>
            <a:ext cx="34328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800">
                <a:solidFill>
                  <a:schemeClr val="bg1"/>
                </a:solidFill>
              </a:rPr>
              <a:t>Масштабируемость</a:t>
            </a:r>
            <a:endParaRPr lang="ru-RU" altLang="en-US" sz="2800">
              <a:solidFill>
                <a:schemeClr val="bg1"/>
              </a:solidFill>
            </a:endParaRPr>
          </a:p>
        </p:txBody>
      </p:sp>
      <p:graphicFrame>
        <p:nvGraphicFramePr>
          <p:cNvPr id="17" name="Таблица 16"/>
          <p:cNvGraphicFramePr/>
          <p:nvPr/>
        </p:nvGraphicFramePr>
        <p:xfrm>
          <a:off x="937260" y="2072640"/>
          <a:ext cx="10317480" cy="3642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58740"/>
                <a:gridCol w="5158740"/>
              </a:tblGrid>
              <a:tr h="5683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Ширина окна браузера (px)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Ширина применяемой сетки (px)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731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1200–1599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1200(содержимое растягивается между границами экрана до 1600px) 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992–1199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960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768–991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720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69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320–767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/>
                          </a:solidFill>
                          <a:latin typeface="+mj-lt"/>
                          <a:cs typeface="+mj-lt"/>
                        </a:rPr>
                        <a:t>320 (содержимое растягивается между границами экрана)</a:t>
                      </a:r>
                      <a:endParaRPr lang="en-US" altLang="en-US" sz="2400" b="0">
                        <a:solidFill>
                          <a:schemeClr val="bg1"/>
                        </a:solidFill>
                        <a:latin typeface="+mj-lt"/>
                        <a:ea typeface="Calibri" panose="020F0502020204030204" charset="0"/>
                        <a:cs typeface="+mj-lt"/>
                      </a:endParaRPr>
                    </a:p>
                  </a:txBody>
                  <a:tcPr marL="68580" marR="68580" marT="0" marB="0" vert="horz" anchor="t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8" name="Изображение 17" descr="2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0045" y="281940"/>
            <a:ext cx="1362710" cy="85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3256</Words>
  <Application>WPS Presentation</Application>
  <PresentationFormat>Widescreen</PresentationFormat>
  <Paragraphs>143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Microsoft YaHei</vt:lpstr>
      <vt:lpstr/>
      <vt:lpstr>Arial Unicode MS</vt:lpstr>
      <vt:lpstr>Calibri</vt:lpstr>
      <vt:lpstr>Segoe Print</vt:lpstr>
      <vt:lpstr>BatangChe</vt:lpstr>
      <vt:lpstr>Cambria</vt:lpstr>
      <vt:lpstr>font379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Vadim</cp:lastModifiedBy>
  <cp:revision>46</cp:revision>
  <dcterms:created xsi:type="dcterms:W3CDTF">2016-04-20T01:24:00Z</dcterms:created>
  <dcterms:modified xsi:type="dcterms:W3CDTF">2019-04-02T07:39:14Z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1049-11.2.0.8292</vt:lpwstr>
  </property>
</Properties>
</file>

<file path=docProps/thumbnail.jpeg>
</file>